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3" autoAdjust="0"/>
    <p:restoredTop sz="94711" autoAdjust="0"/>
  </p:normalViewPr>
  <p:slideViewPr>
    <p:cSldViewPr snapToGrid="0" snapToObjects="1">
      <p:cViewPr varScale="1">
        <p:scale>
          <a:sx n="69" d="100"/>
          <a:sy n="69" d="100"/>
        </p:scale>
        <p:origin x="1410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?>
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9" Type="http://schemas.openxmlformats.org/officeDocument/2006/relationships/tableStyles" Target="tableStyles.xml" /><Relationship Id="rId28" Type="http://schemas.openxmlformats.org/officeDocument/2006/relationships/theme" Target="theme/theme1.xml" /><Relationship Id="rId27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1872848"/>
            <a:ext cx="7772400" cy="1470025"/>
          </a:xfrm>
        </p:spPr>
        <p:txBody>
          <a:bodyPr>
            <a:normAutofit/>
          </a:bodyPr>
          <a:lstStyle>
            <a:lvl1pPr>
              <a:defRPr kumimoji="0" lang="en-US" sz="3200" b="1" kern="1200" cap="all" baseline="0" noProof="0" smtClean="0">
                <a:solidFill>
                  <a:srgbClr val="7F7F7F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371600" y="3731653"/>
            <a:ext cx="6400800" cy="698679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505200" y="5389543"/>
            <a:ext cx="2133600" cy="365125"/>
          </a:xfrm>
        </p:spPr>
        <p:txBody>
          <a:bodyPr/>
          <a:lstStyle>
            <a:lvl1pPr>
              <a:defRPr sz="2000"/>
            </a:lvl1pPr>
          </a:lstStyle>
          <a:p>
            <a:fld id="{241EB5C9-1307-BA42-ABA2-0BC069CD8E7F}" type="datetimeFigureOut">
              <a:rPr lang="en-US" smtClean="0"/>
              <a:pPr/>
              <a:t>26-Jun-20</a:t>
            </a:fld>
            <a:endParaRPr 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5142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0" y="6477002"/>
            <a:ext cx="9144000" cy="395998"/>
          </a:xfrm>
          <a:solidFill>
            <a:srgbClr val="7F7F7F"/>
          </a:solidFill>
        </p:spPr>
        <p:txBody>
          <a:bodyPr>
            <a:noAutofit/>
          </a:bodyPr>
          <a:lstStyle>
            <a:lvl1pPr marL="0" indent="1617663" algn="r">
              <a:buNone/>
              <a:defRPr sz="1800" b="0" baseline="0">
                <a:solidFill>
                  <a:srgbClr val="7F7F7F"/>
                </a:solidFill>
              </a:defRPr>
            </a:lvl1pPr>
            <a:lvl2pPr marL="357187" indent="0" algn="ctr">
              <a:buNone/>
              <a:defRPr/>
            </a:lvl2pPr>
            <a:lvl3pPr marL="719138" indent="0" algn="ctr">
              <a:buNone/>
              <a:defRPr/>
            </a:lvl3pPr>
            <a:lvl4pPr marL="984250" indent="0" algn="ctr">
              <a:buNone/>
              <a:defRPr/>
            </a:lvl4pPr>
            <a:lvl5pPr marL="1163637" indent="0" algn="ctr">
              <a:buNone/>
              <a:defRPr/>
            </a:lvl5pPr>
          </a:lstStyle>
          <a:p>
            <a:pPr lvl="0"/>
            <a:endParaRPr lang="es-CL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499940"/>
            <a:ext cx="2133600" cy="365125"/>
          </a:xfrm>
        </p:spPr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26-Jun-20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26-Jun-20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lang="en-US" sz="3200" b="1" kern="1200" noProof="0" smtClean="0">
                <a:solidFill>
                  <a:srgbClr val="8BC8A6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>
            <a:lvl1pPr marL="342900" indent="-342900">
              <a:buClr>
                <a:schemeClr val="accent3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lang="en-US" sz="2400" b="0" kern="1200" noProof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1pPr>
            <a:lvl2pPr marL="742950" indent="-285750">
              <a:buClr>
                <a:schemeClr val="accent3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lang="en-US" sz="2400" b="0" kern="1200" noProof="0" dirty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2pPr>
            <a:lvl3pPr marL="1143000" indent="-228600">
              <a:buClr>
                <a:schemeClr val="accent3">
                  <a:lumMod val="60000"/>
                  <a:lumOff val="40000"/>
                </a:schemeClr>
              </a:buClr>
              <a:buFont typeface="Courier New" panose="02070309020205020404" pitchFamily="49" charset="0"/>
              <a:buChar char="o"/>
              <a:defRPr lang="en-US" sz="2000" b="0" kern="1200" noProof="0" dirty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3pPr>
            <a:lvl4pPr>
              <a:buClr>
                <a:schemeClr val="accent3">
                  <a:lumMod val="60000"/>
                  <a:lumOff val="40000"/>
                </a:schemeClr>
              </a:buClr>
              <a:defRPr lang="en-US" sz="2000" b="0" kern="1200" noProof="0" dirty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4pPr>
            <a:lvl5pPr>
              <a:buClr>
                <a:schemeClr val="accent3">
                  <a:lumMod val="60000"/>
                  <a:lumOff val="40000"/>
                </a:schemeClr>
              </a:buClr>
              <a:defRPr lang="en-US" sz="2000" b="0" kern="1200" noProof="0" dirty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 rot="5400000">
            <a:off x="-3091682" y="3091680"/>
            <a:ext cx="6453173" cy="26981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vert="horz" anchor="ctr" anchorCtr="0">
            <a:noAutofit/>
          </a:bodyPr>
          <a:lstStyle>
            <a:lvl1pPr>
              <a:defRPr sz="18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-8231" y="6453170"/>
            <a:ext cx="278042" cy="262661"/>
          </a:xfrm>
          <a:prstGeom prst="rect">
            <a:avLst/>
          </a:prstGeom>
          <a:solidFill>
            <a:srgbClr val="8BC8A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Aft>
                <a:spcPts val="600"/>
              </a:spcAft>
              <a:defRPr/>
            </a:pPr>
            <a:fld id="{24064834-972A-4795-B272-37453634AFE8}" type="slidenum">
              <a:rPr lang="en-US" sz="700" b="1" smtClean="0">
                <a:solidFill>
                  <a:srgbClr val="ECECEC"/>
                </a:solidFill>
                <a:ea typeface="ＭＳ Ｐゴシック" pitchFamily="-105" charset="-128"/>
              </a:rPr>
              <a:pPr algn="ctr">
                <a:spcAft>
                  <a:spcPts val="600"/>
                </a:spcAft>
                <a:defRPr/>
              </a:pPr>
              <a:t>‹#›</a:t>
            </a:fld>
            <a:endParaRPr lang="en-US" sz="1400" b="1" dirty="0">
              <a:solidFill>
                <a:srgbClr val="ECECEC"/>
              </a:solidFill>
              <a:ea typeface="ＭＳ Ｐゴシック" pitchFamily="-105" charset="-128"/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-9426" y="6715831"/>
            <a:ext cx="9172262" cy="14688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anchor="ctr" anchorCtr="0">
            <a:noAutofit/>
          </a:bodyPr>
          <a:lstStyle>
            <a:lvl1pPr>
              <a:defRPr sz="18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1669" y="2029758"/>
            <a:ext cx="7772400" cy="880867"/>
          </a:xfrm>
        </p:spPr>
        <p:txBody>
          <a:bodyPr anchor="t">
            <a:normAutofit/>
          </a:bodyPr>
          <a:lstStyle>
            <a:lvl1pPr algn="l">
              <a:defRPr lang="en-US" sz="2800" b="1" kern="1200" cap="all" baseline="0" noProof="0" dirty="0">
                <a:solidFill>
                  <a:srgbClr val="8BC8A6"/>
                </a:solidFill>
                <a:latin typeface="Calibri" pitchFamily="34" charset="0"/>
                <a:ea typeface="ＭＳ Ｐゴシック" pitchFamily="-105" charset="-128"/>
                <a:cs typeface="+mn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-28262" y="3095620"/>
            <a:ext cx="9172262" cy="38734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vert="horz" anchor="ctr" anchorCtr="0">
            <a:noAutofit/>
          </a:bodyPr>
          <a:lstStyle>
            <a:lvl1pPr>
              <a:defRPr sz="18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756563" y="3095620"/>
            <a:ext cx="568325" cy="387350"/>
          </a:xfrm>
          <a:prstGeom prst="rect">
            <a:avLst/>
          </a:prstGeom>
          <a:solidFill>
            <a:srgbClr val="8BC8A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fld id="{24064834-972A-4795-B272-37453634AFE8}" type="slidenum">
              <a:rPr lang="en-US" b="1" smtClean="0">
                <a:solidFill>
                  <a:srgbClr val="ECECEC"/>
                </a:solidFill>
                <a:ea typeface="ＭＳ Ｐゴシック" pitchFamily="-105" charset="-128"/>
              </a:rPr>
              <a:pPr algn="ctr">
                <a:defRPr/>
              </a:pPr>
              <a:t>‹#›</a:t>
            </a:fld>
            <a:endParaRPr lang="en-US" b="1" dirty="0">
              <a:solidFill>
                <a:srgbClr val="ECECEC"/>
              </a:solidFill>
              <a:ea typeface="ＭＳ Ｐゴシック" pitchFamily="-105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>
              <a:defRPr lang="en-US" sz="3200" b="1" kern="1200" noProof="0" dirty="0">
                <a:solidFill>
                  <a:srgbClr val="8BC8A6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5006662"/>
          </a:xfrm>
        </p:spPr>
        <p:txBody>
          <a:bodyPr/>
          <a:lstStyle>
            <a:lvl1pPr marL="342900" indent="-342900">
              <a:buClr>
                <a:schemeClr val="accent3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lang="en-US" sz="2400" b="0" kern="1200" noProof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1pPr>
            <a:lvl2pPr marL="742950" indent="-285750">
              <a:buClr>
                <a:schemeClr val="accent3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lang="en-US" sz="2400" b="0" kern="1200" noProof="0" dirty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2pPr>
            <a:lvl3pPr marL="1143000" indent="-228600">
              <a:buClr>
                <a:schemeClr val="accent3">
                  <a:lumMod val="60000"/>
                  <a:lumOff val="40000"/>
                </a:schemeClr>
              </a:buClr>
              <a:buFont typeface="Courier New" panose="02070309020205020404" pitchFamily="49" charset="0"/>
              <a:buChar char="o"/>
              <a:defRPr lang="en-US" sz="2000" b="0" kern="1200" noProof="0" dirty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3pPr>
            <a:lvl4pPr>
              <a:buClr>
                <a:schemeClr val="accent3">
                  <a:lumMod val="60000"/>
                  <a:lumOff val="40000"/>
                </a:schemeClr>
              </a:buClr>
              <a:defRPr lang="en-US" sz="2000" b="0" kern="1200" noProof="0" dirty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4pPr>
            <a:lvl5pPr>
              <a:buClr>
                <a:schemeClr val="accent3">
                  <a:lumMod val="60000"/>
                  <a:lumOff val="40000"/>
                </a:schemeClr>
              </a:buClr>
              <a:defRPr lang="en-US" sz="2000" b="0" kern="1200" noProof="0" dirty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5006662"/>
          </a:xfrm>
        </p:spPr>
        <p:txBody>
          <a:bodyPr>
            <a:normAutofit/>
          </a:bodyPr>
          <a:lstStyle>
            <a:lvl1pPr marL="342900" indent="-342900">
              <a:buClr>
                <a:schemeClr val="accent3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lang="en-US" sz="2400" b="0" kern="1200" noProof="0" dirty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1pPr>
            <a:lvl2pPr marL="742950" indent="-285750">
              <a:buClr>
                <a:schemeClr val="accent3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lang="en-US" sz="2400" b="0" kern="1200" noProof="0" dirty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2pPr>
            <a:lvl3pPr marL="1143000" indent="-228600">
              <a:buClr>
                <a:schemeClr val="accent3">
                  <a:lumMod val="60000"/>
                  <a:lumOff val="40000"/>
                </a:schemeClr>
              </a:buClr>
              <a:buFont typeface="Courier New" panose="02070309020205020404" pitchFamily="49" charset="0"/>
              <a:buChar char="o"/>
              <a:defRPr lang="en-US" sz="2000" b="0" kern="1200" noProof="0" dirty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3pPr>
            <a:lvl4pPr>
              <a:buClr>
                <a:schemeClr val="accent3">
                  <a:lumMod val="60000"/>
                  <a:lumOff val="40000"/>
                </a:schemeClr>
              </a:buClr>
              <a:defRPr lang="en-US" sz="2000" b="0" kern="1200" noProof="0" dirty="0" smtClean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4pPr>
            <a:lvl5pPr>
              <a:buClr>
                <a:schemeClr val="accent3">
                  <a:lumMod val="60000"/>
                  <a:lumOff val="40000"/>
                </a:schemeClr>
              </a:buClr>
              <a:defRPr lang="en-US" sz="2000" b="0" kern="1200" noProof="0" dirty="0">
                <a:solidFill>
                  <a:srgbClr val="6F6F6E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 rot="5400000">
            <a:off x="-3091682" y="3091680"/>
            <a:ext cx="6453173" cy="26981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vert="horz" anchor="ctr" anchorCtr="0">
            <a:noAutofit/>
          </a:bodyPr>
          <a:lstStyle>
            <a:lvl1pPr>
              <a:defRPr sz="18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-8231" y="6453170"/>
            <a:ext cx="278042" cy="262661"/>
          </a:xfrm>
          <a:prstGeom prst="rect">
            <a:avLst/>
          </a:prstGeom>
          <a:solidFill>
            <a:srgbClr val="8BC8A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spcAft>
                <a:spcPts val="600"/>
              </a:spcAft>
              <a:defRPr/>
            </a:pPr>
            <a:fld id="{24064834-972A-4795-B272-37453634AFE8}" type="slidenum">
              <a:rPr lang="en-US" sz="700" b="1" smtClean="0">
                <a:solidFill>
                  <a:srgbClr val="ECECEC"/>
                </a:solidFill>
                <a:ea typeface="ＭＳ Ｐゴシック" pitchFamily="-105" charset="-128"/>
              </a:rPr>
              <a:pPr algn="ctr">
                <a:spcAft>
                  <a:spcPts val="600"/>
                </a:spcAft>
                <a:defRPr/>
              </a:pPr>
              <a:t>‹#›</a:t>
            </a:fld>
            <a:endParaRPr lang="en-US" sz="1400" b="1" dirty="0">
              <a:solidFill>
                <a:srgbClr val="ECECEC"/>
              </a:solidFill>
              <a:ea typeface="ＭＳ Ｐゴシック" pitchFamily="-105" charset="-128"/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-9426" y="6715831"/>
            <a:ext cx="9172262" cy="14688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vert="horz" anchor="ctr" anchorCtr="0">
            <a:noAutofit/>
          </a:bodyPr>
          <a:lstStyle>
            <a:lvl1pPr>
              <a:defRPr sz="1800" baseline="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CL" sz="1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 lang="en-US" sz="3200" b="1" kern="1200" noProof="0" smtClean="0">
                <a:solidFill>
                  <a:srgbClr val="8BC8A6"/>
                </a:solidFill>
                <a:latin typeface="Calibri" pitchFamily="-105" charset="0"/>
                <a:ea typeface="ＭＳ Ｐゴシック" pitchFamily="-105" charset="-128"/>
                <a:cs typeface="+mn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26-Jun-20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26-Jun-20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26-Jun-20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26-Jun-20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26-Jun-20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26-Jun-20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www.portalinmobiliario.com/" TargetMode="External" />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685800" y="1872848"/>
            <a:ext cx="7772400" cy="14700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Reporte</a:t>
            </a:r>
            <a:r>
              <a:rPr/>
              <a:t> </a:t>
            </a:r>
            <a:r>
              <a:rPr/>
              <a:t>Viviendas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1371600" y="3731653"/>
            <a:ext cx="6400800" cy="698679"/>
          </a:xfrm>
        </p:spPr>
        <p:txBody>
          <a:bodyPr/>
          <a:lstStyle/>
          <a:p>
            <a:pPr lvl="0" marL="0" indent="0">
              <a:buNone/>
            </a:pPr>
            <a:br/>
            <a:br/>
            <a:r>
              <a:rPr/>
              <a:t>Pablo</a:t>
            </a:r>
            <a:r>
              <a:rPr/>
              <a:t> </a:t>
            </a:r>
            <a:r>
              <a:rPr/>
              <a:t>Busch</a:t>
            </a:r>
            <a:r>
              <a:rPr/>
              <a:t> </a:t>
            </a:r>
            <a:r>
              <a:rPr/>
              <a:t>Hopfenblatt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3505200" y="5389543"/>
            <a:ext cx="2133600" cy="365125"/>
          </a:xfrm>
        </p:spPr>
        <p:txBody>
          <a:bodyPr/>
          <a:lstStyle/>
          <a:p>
            <a:pPr lvl="0" marL="0" indent="0">
              <a:buNone/>
            </a:pPr>
            <a:r>
              <a:rPr/>
              <a:t>03-07-2020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Boxplot</a:t>
            </a:r>
            <a:r>
              <a:rPr/>
              <a:t> </a:t>
            </a:r>
            <a:r>
              <a:rPr/>
              <a:t>Precio</a:t>
            </a:r>
            <a:r>
              <a:rPr/>
              <a:t> </a:t>
            </a:r>
            <a:r>
              <a:rPr/>
              <a:t>[UF]</a:t>
            </a:r>
          </a:p>
        </p:txBody>
      </p:sp>
      <p:pic>
        <p:nvPicPr>
          <p:cNvPr descr="Reportes/Reporte_Valdivia_casa_files/figure-pptx/boxplot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Precio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Viviendas</a:t>
            </a:r>
            <a:r>
              <a:rPr/>
              <a:t> </a:t>
            </a:r>
            <a:r>
              <a:rPr/>
              <a:t>[UF]</a:t>
            </a:r>
          </a:p>
        </p:txBody>
      </p:sp>
      <p:pic>
        <p:nvPicPr>
          <p:cNvPr descr="Reportes/Reporte_Valdivia_casa_files/figure-pptx/jitter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Distribución</a:t>
            </a:r>
            <a:r>
              <a:rPr/>
              <a:t> </a:t>
            </a:r>
            <a:r>
              <a:rPr/>
              <a:t>Precio</a:t>
            </a:r>
            <a:r>
              <a:rPr/>
              <a:t> </a:t>
            </a:r>
            <a:r>
              <a:rPr/>
              <a:t>[UF]</a:t>
            </a:r>
          </a:p>
        </p:txBody>
      </p:sp>
      <p:pic>
        <p:nvPicPr>
          <p:cNvPr descr="Reportes/Reporte_Valdivia_casa_files/figure-pptx/densidad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ECDF</a:t>
            </a:r>
            <a:r>
              <a:rPr/>
              <a:t> </a:t>
            </a:r>
            <a:r>
              <a:rPr/>
              <a:t>Precio</a:t>
            </a:r>
            <a:r>
              <a:rPr/>
              <a:t> </a:t>
            </a:r>
            <a:r>
              <a:rPr/>
              <a:t>[UF]</a:t>
            </a:r>
          </a:p>
        </p:txBody>
      </p:sp>
      <p:pic>
        <p:nvPicPr>
          <p:cNvPr descr="Reportes/Reporte_Valdivia_casa_files/figure-pptx/CDF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1669" y="2029758"/>
            <a:ext cx="7772400" cy="880867"/>
          </a:xfrm>
        </p:spPr>
        <p:txBody>
          <a:bodyPr/>
          <a:lstStyle/>
          <a:p>
            <a:pPr lvl="0" marL="0" indent="0">
              <a:buNone/>
            </a:pPr>
            <a:r>
              <a:rPr/>
              <a:t>RELACIÓN</a:t>
            </a:r>
            <a:r>
              <a:rPr/>
              <a:t> </a:t>
            </a:r>
            <a:r>
              <a:rPr/>
              <a:t>ENTRE</a:t>
            </a:r>
            <a:r>
              <a:rPr/>
              <a:t> </a:t>
            </a:r>
            <a:r>
              <a:rPr/>
              <a:t>VARIABLES</a:t>
            </a:r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Precio</a:t>
            </a:r>
            <a:r>
              <a:rPr/>
              <a:t> </a:t>
            </a:r>
            <a:r>
              <a:rPr/>
              <a:t>[UF]</a:t>
            </a:r>
            <a:r>
              <a:rPr/>
              <a:t> </a:t>
            </a:r>
            <a:r>
              <a:rPr/>
              <a:t>vs</a:t>
            </a:r>
            <a:r>
              <a:rPr/>
              <a:t> </a:t>
            </a:r>
            <a:r>
              <a:rPr/>
              <a:t>Superficie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[m</a:t>
            </a:r>
            <a:r>
              <a:rPr baseline="30000"/>
              <a:t>2</a:t>
            </a:r>
            <a:r>
              <a:rPr/>
              <a:t>]</a:t>
            </a:r>
          </a:p>
        </p:txBody>
      </p:sp>
      <p:pic>
        <p:nvPicPr>
          <p:cNvPr descr="Reportes/Reporte_Valdivia_casa_files/figure-pptx/scatter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Precio</a:t>
            </a:r>
            <a:r>
              <a:rPr/>
              <a:t> </a:t>
            </a:r>
            <a:r>
              <a:rPr/>
              <a:t>[UF]</a:t>
            </a:r>
            <a:r>
              <a:rPr/>
              <a:t> </a:t>
            </a:r>
            <a:r>
              <a:rPr/>
              <a:t>vs</a:t>
            </a:r>
            <a:r>
              <a:rPr/>
              <a:t> </a:t>
            </a:r>
            <a:r>
              <a:rPr/>
              <a:t>Superficie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[m</a:t>
            </a:r>
            <a:r>
              <a:rPr baseline="30000"/>
              <a:t>2</a:t>
            </a:r>
            <a:r>
              <a:rPr/>
              <a:t>]</a:t>
            </a:r>
            <a:r>
              <a:rPr/>
              <a:t> </a:t>
            </a:r>
            <a:r>
              <a:rPr/>
              <a:t>(3D2B)</a:t>
            </a:r>
          </a:p>
        </p:txBody>
      </p:sp>
      <p:pic>
        <p:nvPicPr>
          <p:cNvPr descr="Reportes/Reporte_Valdivia_casa_files/figure-pptx/scatter%202D2B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Precio</a:t>
            </a:r>
            <a:r>
              <a:rPr/>
              <a:t> </a:t>
            </a:r>
            <a:r>
              <a:rPr/>
              <a:t>[UF]</a:t>
            </a:r>
            <a:r>
              <a:rPr/>
              <a:t> </a:t>
            </a:r>
            <a:r>
              <a:rPr/>
              <a:t>según</a:t>
            </a:r>
            <a:r>
              <a:rPr/>
              <a:t> </a:t>
            </a:r>
            <a:r>
              <a:rPr/>
              <a:t>número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dormitorios</a:t>
            </a:r>
            <a:r>
              <a:rPr/>
              <a:t> </a:t>
            </a:r>
            <a:r>
              <a:rPr/>
              <a:t>y</a:t>
            </a:r>
            <a:r>
              <a:rPr/>
              <a:t> </a:t>
            </a:r>
            <a:r>
              <a:rPr/>
              <a:t>baños</a:t>
            </a:r>
          </a:p>
        </p:txBody>
      </p:sp>
      <p:pic>
        <p:nvPicPr>
          <p:cNvPr descr="Reportes/Reporte_Valdivia_casa_files/figure-pptx/unnamed-chunk-1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1669" y="2029758"/>
            <a:ext cx="7772400" cy="880867"/>
          </a:xfrm>
        </p:spPr>
        <p:txBody>
          <a:bodyPr/>
          <a:lstStyle/>
          <a:p>
            <a:pPr lvl="0" marL="0" indent="0">
              <a:buNone/>
            </a:pPr>
            <a:r>
              <a:rPr/>
              <a:t>ANALISIS</a:t>
            </a:r>
            <a:r>
              <a:rPr/>
              <a:t> </a:t>
            </a:r>
            <a:r>
              <a:rPr/>
              <a:t>PRECIO</a:t>
            </a:r>
            <a:r>
              <a:rPr/>
              <a:t> </a:t>
            </a:r>
            <a:r>
              <a:rPr/>
              <a:t>POR</a:t>
            </a:r>
            <a:r>
              <a:rPr/>
              <a:t> </a:t>
            </a:r>
            <a:r>
              <a:rPr/>
              <a:t>AREA</a:t>
            </a:r>
            <a:r>
              <a:rPr/>
              <a:t> </a:t>
            </a:r>
            <a:r>
              <a:rPr/>
              <a:t>[UF/m</a:t>
            </a:r>
            <a:r>
              <a:rPr baseline="30000"/>
              <a:t>2</a:t>
            </a:r>
            <a:r>
              <a:rPr/>
              <a:t>]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Boxplot</a:t>
            </a:r>
            <a:r>
              <a:rPr/>
              <a:t> </a:t>
            </a:r>
            <a:r>
              <a:rPr/>
              <a:t>UF/m</a:t>
            </a:r>
            <a:r>
              <a:rPr baseline="30000"/>
              <a:t>2</a:t>
            </a:r>
          </a:p>
        </p:txBody>
      </p:sp>
      <p:pic>
        <p:nvPicPr>
          <p:cNvPr descr="Reportes/Reporte_Valdivia_casa_files/figure-pptx/Boxplot%20precio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803400"/>
            <a:ext cx="8229600" cy="4114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Descripción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Fecha descarga datos: </a:t>
            </a:r>
            <a:r>
              <a:rPr b="1"/>
              <a:t>02-07-2020</a:t>
            </a:r>
          </a:p>
          <a:p>
            <a:pPr lvl="1"/>
            <a:r>
              <a:rPr/>
              <a:t>Datos de venta de </a:t>
            </a:r>
            <a:r>
              <a:rPr b="1"/>
              <a:t>casa</a:t>
            </a:r>
            <a:r>
              <a:rPr/>
              <a:t> en barrio:</a:t>
            </a:r>
          </a:p>
          <a:p>
            <a:pPr lvl="2"/>
            <a:r>
              <a:rPr/>
              <a:t>Valdivia</a:t>
            </a:r>
          </a:p>
          <a:p>
            <a:pPr lvl="1"/>
            <a:r>
              <a:rPr/>
              <a:t>Total de datos válidos levantados: </a:t>
            </a:r>
            <a:r>
              <a:rPr b="1"/>
              <a:t>231</a:t>
            </a:r>
          </a:p>
          <a:p>
            <a:pPr lvl="1"/>
            <a:r>
              <a:rPr/>
              <a:t>Fuente: </a:t>
            </a:r>
            <a:r>
              <a:rPr i="1">
                <a:hlinkClick r:id="rId2"/>
              </a:rPr>
              <a:t>https://www.portalinmobiliario.com/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UF/m</a:t>
            </a:r>
            <a:r>
              <a:rPr baseline="30000"/>
              <a:t>2</a:t>
            </a:r>
            <a:r>
              <a:rPr/>
              <a:t> </a:t>
            </a:r>
            <a:r>
              <a:rPr/>
              <a:t>vs</a:t>
            </a:r>
            <a:r>
              <a:rPr/>
              <a:t> </a:t>
            </a:r>
            <a:r>
              <a:rPr/>
              <a:t>Superficie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[m</a:t>
            </a:r>
            <a:r>
              <a:rPr baseline="30000"/>
              <a:t>2</a:t>
            </a:r>
            <a:r>
              <a:rPr/>
              <a:t>]</a:t>
            </a:r>
          </a:p>
        </p:txBody>
      </p:sp>
      <p:pic>
        <p:nvPicPr>
          <p:cNvPr descr="Reportes/Reporte_Valdivia_casa_files/figure-pptx/scatter%20precio%20por%20area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57400" y="1600200"/>
            <a:ext cx="50165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Tamaño</a:t>
            </a:r>
            <a:r>
              <a:rPr/>
              <a:t> </a:t>
            </a:r>
            <a:r>
              <a:rPr/>
              <a:t>representa</a:t>
            </a:r>
            <a:r>
              <a:rPr/>
              <a:t> </a:t>
            </a:r>
            <a:r>
              <a:rPr/>
              <a:t>un</a:t>
            </a:r>
            <a:r>
              <a:rPr/>
              <a:t> </a:t>
            </a:r>
            <a:r>
              <a:rPr/>
              <a:t>menor</a:t>
            </a:r>
            <a:r>
              <a:rPr/>
              <a:t> </a:t>
            </a:r>
            <a:r>
              <a:rPr/>
              <a:t>costo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UF</a:t>
            </a:r>
            <a:r>
              <a:rPr/>
              <a:t> </a:t>
            </a:r>
            <a:r>
              <a:rPr/>
              <a:t>por</a:t>
            </a:r>
            <a:r>
              <a:rPr/>
              <a:t> </a:t>
            </a:r>
            <a:r>
              <a:rPr/>
              <a:t>área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UF/m</a:t>
            </a:r>
            <a:r>
              <a:rPr baseline="30000"/>
              <a:t>2</a:t>
            </a:r>
            <a:r>
              <a:rPr/>
              <a:t> </a:t>
            </a:r>
            <a:r>
              <a:rPr/>
              <a:t>vs</a:t>
            </a:r>
            <a:r>
              <a:rPr/>
              <a:t> </a:t>
            </a:r>
            <a:r>
              <a:rPr/>
              <a:t>Superficie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[m</a:t>
            </a:r>
            <a:r>
              <a:rPr baseline="30000"/>
              <a:t>2</a:t>
            </a:r>
            <a:r>
              <a:rPr/>
              <a:t>]</a:t>
            </a:r>
            <a:r>
              <a:rPr/>
              <a:t> </a:t>
            </a:r>
            <a:r>
              <a:rPr/>
              <a:t>(3D2B)</a:t>
            </a:r>
          </a:p>
        </p:txBody>
      </p:sp>
      <p:pic>
        <p:nvPicPr>
          <p:cNvPr descr="Reportes/Reporte_Valdivia_casa_files/figure-pptx/unnamed-chunk-2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57400" y="1600200"/>
            <a:ext cx="5016500" cy="4013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56134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marL="0" indent="0" algn="ctr">
              <a:buNone/>
            </a:pPr>
            <a:r>
              <a:rPr/>
              <a:t>Tamaño</a:t>
            </a:r>
            <a:r>
              <a:rPr/>
              <a:t> </a:t>
            </a:r>
            <a:r>
              <a:rPr/>
              <a:t>representa</a:t>
            </a:r>
            <a:r>
              <a:rPr/>
              <a:t> </a:t>
            </a:r>
            <a:r>
              <a:rPr/>
              <a:t>un</a:t>
            </a:r>
            <a:r>
              <a:rPr/>
              <a:t> </a:t>
            </a:r>
            <a:r>
              <a:rPr/>
              <a:t>menor</a:t>
            </a:r>
            <a:r>
              <a:rPr/>
              <a:t> </a:t>
            </a:r>
            <a:r>
              <a:rPr/>
              <a:t>costo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UF</a:t>
            </a:r>
            <a:r>
              <a:rPr/>
              <a:t> </a:t>
            </a:r>
            <a:r>
              <a:rPr/>
              <a:t>por</a:t>
            </a:r>
            <a:r>
              <a:rPr/>
              <a:t> </a:t>
            </a:r>
            <a:r>
              <a:rPr/>
              <a:t>área</a:t>
            </a:r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Ubicación</a:t>
            </a:r>
            <a:r>
              <a:rPr/>
              <a:t> </a:t>
            </a:r>
            <a:r>
              <a:rPr/>
              <a:t>15</a:t>
            </a:r>
            <a:r>
              <a:rPr/>
              <a:t> </a:t>
            </a:r>
            <a:r>
              <a:rPr/>
              <a:t>mejores</a:t>
            </a:r>
            <a:r>
              <a:rPr/>
              <a:t> </a:t>
            </a:r>
            <a:r>
              <a:rPr/>
              <a:t>Viviendas</a:t>
            </a:r>
            <a:r>
              <a:rPr/>
              <a:t> </a:t>
            </a:r>
            <a:r>
              <a:rPr/>
              <a:t>según</a:t>
            </a:r>
            <a:r>
              <a:rPr/>
              <a:t> </a:t>
            </a:r>
            <a:r>
              <a:rPr/>
              <a:t>precio</a:t>
            </a:r>
            <a:r>
              <a:rPr/>
              <a:t> </a:t>
            </a:r>
            <a:r>
              <a:rPr/>
              <a:t>por</a:t>
            </a:r>
            <a:r>
              <a:rPr/>
              <a:t> </a:t>
            </a:r>
            <a:r>
              <a:rPr/>
              <a:t>área</a:t>
            </a:r>
          </a:p>
        </p:txBody>
      </p:sp>
      <p:pic>
        <p:nvPicPr>
          <p:cNvPr descr="Mapa/Mapa_1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Ubicación</a:t>
            </a:r>
            <a:r>
              <a:rPr/>
              <a:t> </a:t>
            </a:r>
            <a:r>
              <a:rPr/>
              <a:t>15</a:t>
            </a:r>
            <a:r>
              <a:rPr/>
              <a:t> </a:t>
            </a:r>
            <a:r>
              <a:rPr/>
              <a:t>mejores</a:t>
            </a:r>
            <a:r>
              <a:rPr/>
              <a:t> </a:t>
            </a:r>
            <a:r>
              <a:rPr/>
              <a:t>Viviendas</a:t>
            </a:r>
            <a:r>
              <a:rPr/>
              <a:t> </a:t>
            </a:r>
            <a:r>
              <a:rPr/>
              <a:t>3D2B</a:t>
            </a:r>
            <a:r>
              <a:rPr/>
              <a:t> </a:t>
            </a:r>
            <a:r>
              <a:rPr/>
              <a:t>según</a:t>
            </a:r>
            <a:r>
              <a:rPr/>
              <a:t> </a:t>
            </a:r>
            <a:r>
              <a:rPr/>
              <a:t>precio</a:t>
            </a:r>
            <a:r>
              <a:rPr/>
              <a:t> </a:t>
            </a:r>
            <a:r>
              <a:rPr/>
              <a:t>por</a:t>
            </a:r>
            <a:r>
              <a:rPr/>
              <a:t> </a:t>
            </a:r>
            <a:r>
              <a:rPr/>
              <a:t>área</a:t>
            </a:r>
          </a:p>
        </p:txBody>
      </p:sp>
      <p:pic>
        <p:nvPicPr>
          <p:cNvPr descr="Mapa/Mapa_15_intere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Dividendo</a:t>
            </a:r>
            <a:r>
              <a:rPr/>
              <a:t> </a:t>
            </a:r>
            <a:r>
              <a:rPr/>
              <a:t>aproximado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un</a:t>
            </a:r>
            <a:r>
              <a:rPr/>
              <a:t> </a:t>
            </a:r>
            <a:r>
              <a:rPr/>
              <a:t>plazo</a:t>
            </a:r>
            <a:r>
              <a:rPr/>
              <a:t> </a:t>
            </a:r>
            <a:r>
              <a:rPr/>
              <a:t>de</a:t>
            </a:r>
            <a:r>
              <a:rPr/>
              <a:t> </a:t>
            </a:r>
            <a:r>
              <a:rPr/>
              <a:t>20</a:t>
            </a:r>
            <a:r>
              <a:rPr/>
              <a:t> </a:t>
            </a:r>
            <a:r>
              <a:rPr/>
              <a:t>años</a:t>
            </a:r>
          </a:p>
        </p:txBody>
      </p:sp>
      <p:pic>
        <p:nvPicPr>
          <p:cNvPr descr="Data/Dividendo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460500" y="1600200"/>
            <a:ext cx="62230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Notas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Esta presentación fue generada automaticamente</a:t>
            </a:r>
          </a:p>
          <a:p>
            <a:pPr lvl="1"/>
            <a:r>
              <a:rPr/>
              <a:t>Interesa mostrar la totalidad de los datos recolectados, para resaltar ofertas puntuales que pueden ser convenientes</a:t>
            </a:r>
          </a:p>
          <a:p>
            <a:pPr lvl="1"/>
            <a:r>
              <a:rPr/>
              <a:t>Dado lo anterior se opto en su mayoria por visualizar los datos en gráficos de Scatter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1669" y="2029758"/>
            <a:ext cx="7772400" cy="880867"/>
          </a:xfrm>
        </p:spPr>
        <p:txBody>
          <a:bodyPr/>
          <a:lstStyle/>
          <a:p>
            <a:pPr lvl="0" marL="0" indent="0">
              <a:buNone/>
            </a:pPr>
            <a:r>
              <a:rPr/>
              <a:t>TABLAS</a:t>
            </a:r>
            <a:r>
              <a:rPr/>
              <a:t> </a:t>
            </a:r>
            <a:r>
              <a:rPr/>
              <a:t>RESUMEN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Precios</a:t>
            </a:r>
            <a:r>
              <a:rPr/>
              <a:t> </a:t>
            </a:r>
            <a:r>
              <a:rPr/>
              <a:t>según</a:t>
            </a:r>
            <a:r>
              <a:rPr/>
              <a:t> </a:t>
            </a:r>
            <a:r>
              <a:rPr/>
              <a:t>Dormitorios</a:t>
            </a:r>
            <a:r>
              <a:rPr/>
              <a:t> </a:t>
            </a:r>
            <a:r>
              <a:rPr/>
              <a:t>y</a:t>
            </a:r>
            <a:r>
              <a:rPr/>
              <a:t> </a:t>
            </a:r>
            <a:r>
              <a:rPr/>
              <a:t>Baños</a:t>
            </a:r>
            <a:r>
              <a:rPr/>
              <a:t> </a:t>
            </a:r>
            <a:r>
              <a:rPr/>
              <a:t>[MM</a:t>
            </a:r>
            <a:r>
              <a:rPr/>
              <a:t> </a:t>
            </a:r>
            <a:r>
              <a:rPr/>
              <a:t>y</a:t>
            </a:r>
            <a:r>
              <a:rPr/>
              <a:t> </a:t>
            </a:r>
            <a:r>
              <a:rPr/>
              <a:t>UF]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62373706" name=""/>
          <p:cNvGraphicFramePr>
            <a:graphicFrameLocks noGrp="true"/>
          </p:cNvGraphicFramePr>
          <p:nvPr/>
        </p:nvGraphicFramePr>
        <p:xfrm rot="0">
          <a:off x="2286000" y="1143000"/>
          <a:ext cx="9144000" cy="5486400"/>
        </p:xfrm>
        <a:graphic>
          <a:graphicData uri="http://schemas.openxmlformats.org/drawingml/2006/table">
            <a:tbl>
              <a:tblPr/>
              <a:tblGrid>
                <a:gridCol w="917845"/>
                <a:gridCol w="641421"/>
                <a:gridCol w="740305"/>
                <a:gridCol w="1263634"/>
                <a:gridCol w="760012"/>
              </a:tblGrid>
              <a:tr h="32152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tipo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Promedio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P95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922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2D1B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913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3D1B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922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3D2B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146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301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922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3D3B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373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922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4D2B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922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4D3B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739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9078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Otros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88463364" name=""/>
          <p:cNvGraphicFramePr>
            <a:graphicFrameLocks noGrp="true"/>
          </p:cNvGraphicFramePr>
          <p:nvPr/>
        </p:nvGraphicFramePr>
        <p:xfrm rot="0">
          <a:off x="2286000" y="3886200"/>
          <a:ext cx="9144000" cy="5486400"/>
        </p:xfrm>
        <a:graphic>
          <a:graphicData uri="http://schemas.openxmlformats.org/drawingml/2006/table">
            <a:tbl>
              <a:tblPr/>
              <a:tblGrid>
                <a:gridCol w="917845"/>
                <a:gridCol w="641421"/>
                <a:gridCol w="888587"/>
                <a:gridCol w="1263634"/>
                <a:gridCol w="987471"/>
              </a:tblGrid>
              <a:tr h="32152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tipo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Promedio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P95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28922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2D1B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1 488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3 013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6 817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922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3D1B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1 659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2 565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3 469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922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3D2B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2 478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5 085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10 498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922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3D3B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4 853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8 197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13 008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913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4D2B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2 790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8 880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11 152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8922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4D3B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4 060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9 608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25 760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29078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Otros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2 962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11 377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31 798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Superficie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[m</a:t>
            </a:r>
            <a:r>
              <a:rPr baseline="30000"/>
              <a:t>2</a:t>
            </a:r>
            <a:r>
              <a:rPr/>
              <a:t>]</a:t>
            </a:r>
            <a:r>
              <a:rPr/>
              <a:t> </a:t>
            </a:r>
            <a:r>
              <a:rPr/>
              <a:t>según</a:t>
            </a:r>
            <a:r>
              <a:rPr/>
              <a:t> </a:t>
            </a:r>
            <a:r>
              <a:rPr/>
              <a:t>Dormitorios</a:t>
            </a:r>
            <a:r>
              <a:rPr/>
              <a:t> </a:t>
            </a:r>
            <a:r>
              <a:rPr/>
              <a:t>y</a:t>
            </a:r>
            <a:r>
              <a:rPr/>
              <a:t> </a:t>
            </a:r>
            <a:r>
              <a:rPr/>
              <a:t>Baños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858526643" name=""/>
          <p:cNvGraphicFramePr>
            <a:graphicFrameLocks noGrp="true"/>
          </p:cNvGraphicFramePr>
          <p:nvPr/>
        </p:nvGraphicFramePr>
        <p:xfrm rot="0">
          <a:off x="22860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917845"/>
                <a:gridCol w="641421"/>
                <a:gridCol w="740305"/>
                <a:gridCol w="1263634"/>
                <a:gridCol w="987471"/>
              </a:tblGrid>
              <a:tr h="36724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tipo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Promedio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P95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3494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2D1B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652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1 710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3485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3D1B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754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5 200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3494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3D2B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1 042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3494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3D3B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2 686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5 135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3485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4D2B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2 258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12 800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3494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4D3B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1 626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5 000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3650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Otros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2 087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8 033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Precio</a:t>
            </a:r>
            <a:r>
              <a:rPr/>
              <a:t> </a:t>
            </a:r>
            <a:r>
              <a:rPr/>
              <a:t>por</a:t>
            </a:r>
            <a:r>
              <a:rPr/>
              <a:t> </a:t>
            </a:r>
            <a:r>
              <a:rPr/>
              <a:t>área</a:t>
            </a:r>
            <a:r>
              <a:rPr/>
              <a:t> </a:t>
            </a:r>
            <a:r>
              <a:rPr/>
              <a:t>total</a:t>
            </a:r>
            <a:r>
              <a:rPr/>
              <a:t> </a:t>
            </a:r>
            <a:r>
              <a:rPr/>
              <a:t>según</a:t>
            </a:r>
            <a:r>
              <a:rPr/>
              <a:t> </a:t>
            </a:r>
            <a:r>
              <a:rPr/>
              <a:t>Dormitorios</a:t>
            </a:r>
            <a:r>
              <a:rPr/>
              <a:t> </a:t>
            </a:r>
            <a:r>
              <a:rPr/>
              <a:t>y</a:t>
            </a:r>
            <a:r>
              <a:rPr/>
              <a:t> </a:t>
            </a:r>
            <a:r>
              <a:rPr/>
              <a:t>Baños</a:t>
            </a:r>
            <a:r>
              <a:rPr/>
              <a:t> </a:t>
            </a:r>
            <a:r>
              <a:rPr/>
              <a:t>[UF/m</a:t>
            </a:r>
            <a:r>
              <a:rPr baseline="30000"/>
              <a:t>2</a:t>
            </a:r>
            <a:r>
              <a:rPr/>
              <a:t>]</a:t>
            </a:r>
          </a:p>
        </p:txBody>
      </p:sp>
      <p:graphicFrame xmlns:a="http://schemas.openxmlformats.org/drawingml/2006/main" xmlns:r="http://schemas.openxmlformats.org/officeDocument/2006/relationships" xmlns:p="http://schemas.openxmlformats.org/presentationml/2006/main">
        <p:nvGraphicFramePr>
          <p:cNvPr id="627302517" name=""/>
          <p:cNvGraphicFramePr>
            <a:graphicFrameLocks noGrp="true"/>
          </p:cNvGraphicFramePr>
          <p:nvPr/>
        </p:nvGraphicFramePr>
        <p:xfrm rot="0">
          <a:off x="2286000" y="1828800"/>
          <a:ext cx="9144000" cy="5486400"/>
        </p:xfrm>
        <a:graphic>
          <a:graphicData uri="http://schemas.openxmlformats.org/drawingml/2006/table">
            <a:tbl>
              <a:tblPr/>
              <a:tblGrid>
                <a:gridCol w="917845"/>
                <a:gridCol w="641421"/>
                <a:gridCol w="661128"/>
                <a:gridCol w="1263634"/>
                <a:gridCol w="760012"/>
              </a:tblGrid>
              <a:tr h="367240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tipo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n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Promedio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P95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  <a:tr h="33494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2D1B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3485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3D1B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19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3494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3D2B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3485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3D3B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3494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4D2B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34944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4D3B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37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B>
                  </a:tcPr>
                </a:tc>
              </a:tr>
              <a:tr h="336507">
                <a:tc>
                  <a:txBody>
                    <a:bodyPr/>
                    <a:lstStyle/>
                    <a:p>
                      <a:pPr algn="l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 b="1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Otros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90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2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15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 algn="r" marL="63500" marR="63500">
                        <a:spcBef>
                          <a:spcPts val="200"/>
                        </a:spcBef>
                        <a:spcAft>
                          <a:spcPts val="200"/>
                        </a:spcAft>
                        <a:buNone/>
                      </a:pPr>
                      <a:r>
                        <a:rPr sz="1400">
                          <a:solidFill>
                            <a:srgbClr val="111111">
                              <a:alpha val="100000"/>
                            </a:srgbClr>
                          </a:solidFill>
                          <a:latin typeface="Arial"/>
                          <a:cs typeface="Arial"/>
                        </a:rPr>
                        <a:t>34</a:t>
                      </a:r>
                    </a:p>
                  </a:txBody>
                  <a:tcPr anchor="ctr" marB="0" marT="0" marR="0" marL="0">
                    <a:lnL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L>
                    <a:lnR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R>
                    <a:lnT w="0" cmpd="sng" algn="ctr" cap="flat">
                      <a:solidFill>
                        <a:srgbClr val="FFFFFF">
                          <a:alpha val="0"/>
                        </a:srgbClr>
                      </a:solidFill>
                      <a:prstDash val="solid"/>
                    </a:lnT>
                    <a:lnB w="25400" cmpd="sng" algn="ctr" cap="flat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</a:tr>
            </a:tbl>
          </a:graphicData>
        </a:graphic>
      </p:graphicFrame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1669" y="2029758"/>
            <a:ext cx="7772400" cy="880867"/>
          </a:xfrm>
        </p:spPr>
        <p:txBody>
          <a:bodyPr/>
          <a:lstStyle/>
          <a:p>
            <a:pPr lvl="0" marL="0" indent="0">
              <a:buNone/>
            </a:pPr>
            <a:r>
              <a:rPr/>
              <a:t>DISTRIBUCIÓN</a:t>
            </a:r>
            <a:r>
              <a:rPr/>
              <a:t> </a:t>
            </a:r>
            <a:r>
              <a:rPr/>
              <a:t>DATOS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Ubicación</a:t>
            </a:r>
            <a:r>
              <a:rPr/>
              <a:t> </a:t>
            </a:r>
            <a:r>
              <a:rPr/>
              <a:t>Viviendas</a:t>
            </a:r>
          </a:p>
        </p:txBody>
      </p:sp>
      <p:pic>
        <p:nvPicPr>
          <p:cNvPr descr="Mapa/Mapa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52600" y="1600200"/>
            <a:ext cx="5651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On-screen Show (4:3)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ＭＳ Ｐゴシック</vt:lpstr>
      <vt:lpstr>Arial</vt:lpstr>
      <vt:lpstr>Calibri</vt:lpstr>
      <vt:lpstr>Courier New</vt:lpstr>
      <vt:lpstr>Wingdings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Reporte Viviendas</dc:title>
  <dc:creator>Pablo Busch Hopfenblatt</dc:creator>
  <cp:keywords/>
  <dcterms:created xsi:type="dcterms:W3CDTF">2020-07-03T20:35:30Z</dcterms:created>
  <dcterms:modified xsi:type="dcterms:W3CDTF">2020-07-03T20:35:30Z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03-07-2020</vt:lpwstr>
  </property>
  <property fmtid="{D5CDD505-2E9C-101B-9397-08002B2CF9AE}" pid="3" name="output">
    <vt:lpwstr/>
  </property>
  <property fmtid="{D5CDD505-2E9C-101B-9397-08002B2CF9AE}" pid="4" name="params">
    <vt:lpwstr/>
  </property>
</Properties>
</file>